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type="screen4x3" cy="6858000" cx="9144000"/>
  <p:notesSz cx="6858000" cy="9144000"/>
  <p:defaultTextStyle>
    <a:defPPr>
      <a:defRPr lang="en-U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tableStyles" Target="tableStyles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/Relationships>
</file>

<file path=ppt/handoutMasters/_rels/handout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/>
        </p:spPr>
        <p:txBody>
          <a:bodyPr bIns="45720" lIns="91440" rIns="91440" rtlCol="0" tIns="45720" vert="horz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104868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/>
        </p:spPr>
        <p:txBody>
          <a:bodyPr bIns="45720" lIns="91440" rIns="91440" rtlCol="0" tIns="45720" vert="horz"/>
          <a:lstStyle>
            <a:lvl1pPr algn="r">
              <a:defRPr sz="1200"/>
            </a:lvl1pPr>
          </a:lstStyle>
          <a:p>
            <a:fld id="{13357C94-3E42-4265-8E4A-70978467C551}" type="datetimeFigureOut">
              <a:rPr lang="en-IN" smtClean="0"/>
              <a:t>15-04-2026</a:t>
            </a:fld>
            <a:endParaRPr lang="en-IN"/>
          </a:p>
        </p:txBody>
      </p:sp>
      <p:sp>
        <p:nvSpPr>
          <p:cNvPr id="104868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/>
        </p:spPr>
        <p:txBody>
          <a:bodyPr anchor="b" bIns="45720" lIns="91440" rIns="91440" rtlCol="0" tIns="45720" vert="horz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104868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/>
        </p:spPr>
        <p:txBody>
          <a:bodyPr anchor="b" bIns="45720" lIns="91440" rIns="91440" rtlCol="0" tIns="45720" vert="horz"/>
          <a:lstStyle>
            <a:lvl1pPr algn="r">
              <a:defRPr sz="1200"/>
            </a:lvl1pPr>
          </a:lstStyle>
          <a:p>
            <a:fld id="{993EB349-D6BF-4252-99A2-F0FC28CB640D}" type="slidenum">
              <a:rPr lang="en-IN" smtClean="0"/>
              <a:t>‹#›</a:t>
            </a:fld>
            <a:endParaRPr lang="en-I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</p:handoutMaster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6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/>
        </p:spPr>
        <p:txBody>
          <a:bodyPr bIns="45720" lIns="91440" rIns="91440" rtlCol="0" tIns="45720" vert="horz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1048677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/>
        </p:spPr>
        <p:txBody>
          <a:bodyPr bIns="45720" lIns="91440" rIns="91440" rtlCol="0" tIns="45720" vert="horz"/>
          <a:lstStyle>
            <a:lvl1pPr algn="r">
              <a:defRPr sz="1200"/>
            </a:lvl1pPr>
          </a:lstStyle>
          <a:p>
            <a:fld id="{387FB21D-B95C-40E7-9867-E37C62F9F6BC}" type="datetimeFigureOut">
              <a:rPr lang="en-US" smtClean="0"/>
              <a:t>4/15/2026</a:t>
            </a:fld>
            <a:endParaRPr lang="en-IN"/>
          </a:p>
        </p:txBody>
      </p:sp>
      <p:sp>
        <p:nvSpPr>
          <p:cNvPr id="1048678" name="Slide Image Placeholder 3"/>
          <p:cNvSpPr>
            <a:spLocks noChangeAspect="1" noRot="1" noGrp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/>
          <a:noFill/>
          <a:ln w="12700">
            <a:solidFill>
              <a:prstClr val="black"/>
            </a:solidFill>
          </a:ln>
        </p:spPr>
        <p:txBody>
          <a:bodyPr anchor="ctr" bIns="45720" lIns="91440" rIns="91440" rtlCol="0" tIns="45720" vert="horz"/>
          <a:p>
            <a:endParaRPr lang="en-IN"/>
          </a:p>
        </p:txBody>
      </p:sp>
      <p:sp>
        <p:nvSpPr>
          <p:cNvPr id="1048679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80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/>
        </p:spPr>
        <p:txBody>
          <a:bodyPr anchor="b" bIns="45720" lIns="91440" rIns="91440" rtlCol="0" tIns="45720" vert="horz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1048681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/>
        </p:spPr>
        <p:txBody>
          <a:bodyPr anchor="b" bIns="45720" lIns="91440" rIns="91440" rtlCol="0" tIns="45720" vert="horz"/>
          <a:lstStyle>
            <a:lvl1pPr algn="r">
              <a:defRPr sz="1200"/>
            </a:lvl1pPr>
          </a:lstStyle>
          <a:p>
            <a:fld id="{E14FD19D-F940-445A-A7CB-3EFC8BDA1A52}" type="slidenum">
              <a:rPr lang="en-IN" smtClean="0"/>
              <a:t>‹#›</a:t>
            </a:fld>
            <a:endParaRPr lang="en-I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defTabSz="914400" eaLnBrk="1" hangingPunct="1" latinLnBrk="0" marL="0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66AF928-4FEA-4325-9C37-DA03CCF512FE}" type="datetime1">
              <a:rPr lang="en-US" smtClean="0"/>
              <a:t>4/15/2026</a:t>
            </a:fld>
            <a:endParaRPr 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50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5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7739D88-C704-4333-A93E-1D62409C1A95}" type="datetime1">
              <a:rPr lang="en-US" smtClean="0"/>
              <a:t>4/15/2026</a:t>
            </a:fld>
            <a:endParaRPr lang="en-US"/>
          </a:p>
        </p:txBody>
      </p:sp>
      <p:sp>
        <p:nvSpPr>
          <p:cNvPr id="104865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p>
            <a:r>
              <a:rPr lang="en-US"/>
              <a:t>Click to edit Master title style</a:t>
            </a:r>
          </a:p>
        </p:txBody>
      </p:sp>
      <p:sp>
        <p:nvSpPr>
          <p:cNvPr id="1048639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4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C974AE1-86CF-474D-A7A4-BC50F01675CB}" type="datetime1">
              <a:rPr lang="en-US" smtClean="0"/>
              <a:t>4/15/2026</a:t>
            </a:fld>
            <a:endParaRPr lang="en-US"/>
          </a:p>
        </p:txBody>
      </p:sp>
      <p:sp>
        <p:nvSpPr>
          <p:cNvPr id="104864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591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59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88F9A0B-D059-49E7-8275-4972BD51FD74}" type="datetime1">
              <a:rPr lang="en-US" smtClean="0"/>
              <a:t>4/15/2026</a:t>
            </a:fld>
            <a:endParaRPr lang="en-US"/>
          </a:p>
        </p:txBody>
      </p:sp>
      <p:sp>
        <p:nvSpPr>
          <p:cNvPr id="104859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9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55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5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2AEE949-E9C9-4693-A607-E0317F046043}" type="datetime1">
              <a:rPr lang="en-US" smtClean="0"/>
              <a:t>4/15/2026</a:t>
            </a:fld>
            <a:endParaRPr lang="en-US"/>
          </a:p>
        </p:txBody>
      </p:sp>
      <p:sp>
        <p:nvSpPr>
          <p:cNvPr id="104865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11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1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1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941B94B-BFAC-4F50-A876-C8A00B98C324}" type="datetime1">
              <a:rPr lang="en-US" smtClean="0"/>
              <a:t>4/15/2026</a:t>
            </a:fld>
            <a:endParaRPr lang="en-US"/>
          </a:p>
        </p:txBody>
      </p:sp>
      <p:sp>
        <p:nvSpPr>
          <p:cNvPr id="104861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1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60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61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6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63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6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8A711EF-6787-4610-9D39-64C4748EAE25}" type="datetime1">
              <a:rPr lang="en-US" smtClean="0"/>
              <a:t>4/15/2026</a:t>
            </a:fld>
            <a:endParaRPr lang="en-US"/>
          </a:p>
        </p:txBody>
      </p:sp>
      <p:sp>
        <p:nvSpPr>
          <p:cNvPr id="104866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6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3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4872888E-62CE-44D1-A77B-95D6F921DE06}" type="datetime1">
              <a:rPr lang="en-US" smtClean="0"/>
              <a:t>4/15/2026</a:t>
            </a:fld>
            <a:endParaRPr lang="en-US"/>
          </a:p>
        </p:txBody>
      </p:sp>
      <p:sp>
        <p:nvSpPr>
          <p:cNvPr id="104863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3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817D9C2-0445-4E0D-9B7F-9910F256E36A}" type="datetime1">
              <a:rPr lang="en-US" smtClean="0"/>
              <a:t>4/15/2026</a:t>
            </a:fld>
            <a:endParaRPr lang="en-US"/>
          </a:p>
        </p:txBody>
      </p:sp>
      <p:sp>
        <p:nvSpPr>
          <p:cNvPr id="104866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6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0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71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72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7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FDE50D-C0BF-40DD-A0B7-2BEB8F973246}" type="datetime1">
              <a:rPr lang="en-US" smtClean="0"/>
              <a:t>4/15/2026</a:t>
            </a:fld>
            <a:endParaRPr lang="en-US"/>
          </a:p>
        </p:txBody>
      </p:sp>
      <p:sp>
        <p:nvSpPr>
          <p:cNvPr id="104867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7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44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645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4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D9CD6398-FE6C-4AF2-9720-7C8A147B34B4}" type="datetime1">
              <a:rPr lang="en-US" smtClean="0"/>
              <a:t>4/15/2026</a:t>
            </a:fld>
            <a:endParaRPr lang="en-US"/>
          </a:p>
        </p:txBody>
      </p:sp>
      <p:sp>
        <p:nvSpPr>
          <p:cNvPr id="104864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n-US"/>
              <a:t>Click to edit Master title style</a:t>
            </a:r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CEBAC-8265-444D-BD11-BC5C7B139917}" type="datetime1">
              <a:rPr lang="en-US" smtClean="0"/>
              <a:t>4/15/2026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dt="0" ftr="0" hdr="0" sldNum="1"/>
  <p:txStyles>
    <p:titleStyle>
      <a:lvl1pPr algn="ctr" defTabSz="914400" eaLnBrk="1" hangingPunct="1" latinLnBrk="0" rtl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342900" latinLnBrk="0" marL="342900" rtl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85750" latinLnBrk="0" marL="742950" rtl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ctrTitle"/>
          </p:nvPr>
        </p:nvSpPr>
        <p:spPr>
          <a:xfrm>
            <a:off x="685800" y="2799915"/>
            <a:ext cx="7772400" cy="1470025"/>
          </a:xfrm>
        </p:spPr>
        <p:txBody>
          <a:bodyPr>
            <a:normAutofit/>
          </a:bodyPr>
          <a:p>
            <a:r>
              <a:rPr dirty="0" lang="en-IN">
                <a:solidFill>
                  <a:srgbClr val="0070C0"/>
                </a:solidFill>
              </a:rPr>
              <a:t>Proposal Presentation Format</a:t>
            </a:r>
            <a:br>
              <a:rPr altLang="en-IN" dirty="0" lang="en-US">
                <a:solidFill>
                  <a:srgbClr val="0070C0"/>
                </a:solidFill>
              </a:rPr>
            </a:br>
            <a:r>
              <a:rPr altLang="en-IN" dirty="0" lang="en-US">
                <a:solidFill>
                  <a:srgbClr val="0070C0"/>
                </a:solidFill>
              </a:rPr>
              <a:t>(</a:t>
            </a:r>
            <a:r>
              <a:rPr altLang="en-IN" dirty="0" lang="en-US">
                <a:solidFill>
                  <a:srgbClr val="0070C0"/>
                </a:solidFill>
              </a:rPr>
              <a:t>P</a:t>
            </a:r>
            <a:r>
              <a:rPr altLang="en-IN" dirty="0" lang="en-US">
                <a:solidFill>
                  <a:srgbClr val="0070C0"/>
                </a:solidFill>
              </a:rPr>
              <a:t>r</a:t>
            </a:r>
            <a:r>
              <a:rPr altLang="en-IN" dirty="0" lang="en-US">
                <a:solidFill>
                  <a:srgbClr val="0070C0"/>
                </a:solidFill>
              </a:rPr>
              <a:t>esentation </a:t>
            </a:r>
            <a:r>
              <a:rPr altLang="en-IN" dirty="0" lang="en-US">
                <a:solidFill>
                  <a:srgbClr val="0070C0"/>
                </a:solidFill>
              </a:rPr>
              <a:t>t</a:t>
            </a:r>
            <a:r>
              <a:rPr altLang="en-IN" dirty="0" lang="en-US">
                <a:solidFill>
                  <a:srgbClr val="0070C0"/>
                </a:solidFill>
              </a:rPr>
              <a:t>i</a:t>
            </a:r>
            <a:r>
              <a:rPr altLang="en-IN" dirty="0" lang="en-US">
                <a:solidFill>
                  <a:srgbClr val="0070C0"/>
                </a:solidFill>
              </a:rPr>
              <a:t>m</a:t>
            </a:r>
            <a:r>
              <a:rPr altLang="en-IN" dirty="0" lang="en-US">
                <a:solidFill>
                  <a:srgbClr val="0070C0"/>
                </a:solidFill>
              </a:rPr>
              <a:t>e</a:t>
            </a:r>
            <a:r>
              <a:rPr altLang="en-IN" dirty="0" lang="en-US">
                <a:solidFill>
                  <a:srgbClr val="0070C0"/>
                </a:solidFill>
              </a:rPr>
              <a:t> </a:t>
            </a:r>
            <a:r>
              <a:rPr altLang="en-IN" dirty="0" lang="en-US">
                <a:solidFill>
                  <a:srgbClr val="0070C0"/>
                </a:solidFill>
              </a:rPr>
              <a:t>a</a:t>
            </a:r>
            <a:r>
              <a:rPr altLang="en-IN" dirty="0" lang="en-US">
                <a:solidFill>
                  <a:srgbClr val="0070C0"/>
                </a:solidFill>
              </a:rPr>
              <a:t>r</a:t>
            </a:r>
            <a:r>
              <a:rPr altLang="en-IN" dirty="0" lang="en-US">
                <a:solidFill>
                  <a:srgbClr val="0070C0"/>
                </a:solidFill>
              </a:rPr>
              <a:t>o</a:t>
            </a:r>
            <a:r>
              <a:rPr altLang="en-IN" dirty="0" lang="en-US">
                <a:solidFill>
                  <a:srgbClr val="0070C0"/>
                </a:solidFill>
              </a:rPr>
              <a:t>u</a:t>
            </a:r>
            <a:r>
              <a:rPr altLang="en-IN" dirty="0" lang="en-US">
                <a:solidFill>
                  <a:srgbClr val="0070C0"/>
                </a:solidFill>
              </a:rPr>
              <a:t>n</a:t>
            </a:r>
            <a:r>
              <a:rPr altLang="en-IN" dirty="0" lang="en-US">
                <a:solidFill>
                  <a:srgbClr val="0070C0"/>
                </a:solidFill>
              </a:rPr>
              <a:t>d</a:t>
            </a:r>
            <a:r>
              <a:rPr altLang="en-IN" dirty="0" lang="en-US">
                <a:solidFill>
                  <a:srgbClr val="0070C0"/>
                </a:solidFill>
              </a:rPr>
              <a:t> </a:t>
            </a:r>
            <a:r>
              <a:rPr altLang="en-IN" dirty="0" lang="en-US">
                <a:solidFill>
                  <a:srgbClr val="0070C0"/>
                </a:solidFill>
              </a:rPr>
              <a:t>8</a:t>
            </a:r>
            <a:r>
              <a:rPr altLang="en-IN" dirty="0" lang="en-US">
                <a:solidFill>
                  <a:srgbClr val="0070C0"/>
                </a:solidFill>
              </a:rPr>
              <a:t> </a:t>
            </a:r>
            <a:r>
              <a:rPr altLang="en-IN" dirty="0" lang="en-US">
                <a:solidFill>
                  <a:srgbClr val="0070C0"/>
                </a:solidFill>
              </a:rPr>
              <a:t>m</a:t>
            </a:r>
            <a:r>
              <a:rPr altLang="en-IN" dirty="0" lang="en-US">
                <a:solidFill>
                  <a:srgbClr val="0070C0"/>
                </a:solidFill>
              </a:rPr>
              <a:t>i</a:t>
            </a:r>
            <a:r>
              <a:rPr altLang="en-IN" dirty="0" lang="en-US">
                <a:solidFill>
                  <a:srgbClr val="0070C0"/>
                </a:solidFill>
              </a:rPr>
              <a:t>n</a:t>
            </a:r>
            <a:r>
              <a:rPr altLang="en-IN" dirty="0" lang="en-US">
                <a:solidFill>
                  <a:srgbClr val="0070C0"/>
                </a:solidFill>
              </a:rPr>
              <a:t>utes </a:t>
            </a:r>
            <a:r>
              <a:rPr altLang="en-IN" dirty="0" lang="en-US">
                <a:solidFill>
                  <a:srgbClr val="0070C0"/>
                </a:solidFill>
              </a:rPr>
              <a:t>a</a:t>
            </a:r>
            <a:r>
              <a:rPr altLang="en-IN" dirty="0" lang="en-US">
                <a:solidFill>
                  <a:srgbClr val="0070C0"/>
                </a:solidFill>
              </a:rPr>
              <a:t>n</a:t>
            </a:r>
            <a:r>
              <a:rPr altLang="en-IN" dirty="0" lang="en-US">
                <a:solidFill>
                  <a:srgbClr val="0070C0"/>
                </a:solidFill>
              </a:rPr>
              <a:t>d</a:t>
            </a:r>
            <a:r>
              <a:rPr altLang="en-IN" dirty="0" lang="en-US">
                <a:solidFill>
                  <a:srgbClr val="0070C0"/>
                </a:solidFill>
              </a:rPr>
              <a:t> </a:t>
            </a:r>
            <a:r>
              <a:rPr altLang="en-IN" dirty="0" lang="en-US">
                <a:solidFill>
                  <a:srgbClr val="0070C0"/>
                </a:solidFill>
              </a:rPr>
              <a:t>d</a:t>
            </a:r>
            <a:r>
              <a:rPr altLang="en-IN" dirty="0" lang="en-US">
                <a:solidFill>
                  <a:srgbClr val="0070C0"/>
                </a:solidFill>
              </a:rPr>
              <a:t>i</a:t>
            </a:r>
            <a:r>
              <a:rPr altLang="en-IN" dirty="0" lang="en-US">
                <a:solidFill>
                  <a:srgbClr val="0070C0"/>
                </a:solidFill>
              </a:rPr>
              <a:t>s</a:t>
            </a:r>
            <a:r>
              <a:rPr altLang="en-IN" dirty="0" lang="en-US">
                <a:solidFill>
                  <a:srgbClr val="0070C0"/>
                </a:solidFill>
              </a:rPr>
              <a:t>c</a:t>
            </a:r>
            <a:r>
              <a:rPr altLang="en-IN" dirty="0" lang="en-US">
                <a:solidFill>
                  <a:srgbClr val="0070C0"/>
                </a:solidFill>
              </a:rPr>
              <a:t>ussion </a:t>
            </a:r>
            <a:r>
              <a:rPr altLang="en-IN" dirty="0" lang="en-US">
                <a:solidFill>
                  <a:srgbClr val="0070C0"/>
                </a:solidFill>
              </a:rPr>
              <a:t>a</a:t>
            </a:r>
            <a:r>
              <a:rPr altLang="en-IN" dirty="0" lang="en-US">
                <a:solidFill>
                  <a:srgbClr val="0070C0"/>
                </a:solidFill>
              </a:rPr>
              <a:t>r</a:t>
            </a:r>
            <a:r>
              <a:rPr altLang="en-IN" dirty="0" lang="en-US">
                <a:solidFill>
                  <a:srgbClr val="0070C0"/>
                </a:solidFill>
              </a:rPr>
              <a:t>o</a:t>
            </a:r>
            <a:r>
              <a:rPr altLang="en-IN" dirty="0" lang="en-US">
                <a:solidFill>
                  <a:srgbClr val="0070C0"/>
                </a:solidFill>
              </a:rPr>
              <a:t>u</a:t>
            </a:r>
            <a:r>
              <a:rPr altLang="en-IN" dirty="0" lang="en-US">
                <a:solidFill>
                  <a:srgbClr val="0070C0"/>
                </a:solidFill>
              </a:rPr>
              <a:t>n</a:t>
            </a:r>
            <a:r>
              <a:rPr altLang="en-IN" dirty="0" lang="en-US">
                <a:solidFill>
                  <a:srgbClr val="0070C0"/>
                </a:solidFill>
              </a:rPr>
              <a:t>d</a:t>
            </a:r>
            <a:r>
              <a:rPr altLang="en-IN" dirty="0" lang="en-US">
                <a:solidFill>
                  <a:srgbClr val="0070C0"/>
                </a:solidFill>
              </a:rPr>
              <a:t> </a:t>
            </a:r>
            <a:r>
              <a:rPr altLang="en-IN" dirty="0" lang="en-US">
                <a:solidFill>
                  <a:srgbClr val="0070C0"/>
                </a:solidFill>
              </a:rPr>
              <a:t>7</a:t>
            </a:r>
            <a:r>
              <a:rPr altLang="en-IN" dirty="0" lang="en-US">
                <a:solidFill>
                  <a:srgbClr val="0070C0"/>
                </a:solidFill>
              </a:rPr>
              <a:t> </a:t>
            </a:r>
            <a:r>
              <a:rPr altLang="en-IN" dirty="0" lang="en-US">
                <a:solidFill>
                  <a:srgbClr val="0070C0"/>
                </a:solidFill>
              </a:rPr>
              <a:t>m</a:t>
            </a:r>
            <a:r>
              <a:rPr altLang="en-IN" dirty="0" lang="en-US">
                <a:solidFill>
                  <a:srgbClr val="0070C0"/>
                </a:solidFill>
              </a:rPr>
              <a:t>i</a:t>
            </a:r>
            <a:r>
              <a:rPr altLang="en-IN" dirty="0" lang="en-US">
                <a:solidFill>
                  <a:srgbClr val="0070C0"/>
                </a:solidFill>
              </a:rPr>
              <a:t>n</a:t>
            </a:r>
            <a:r>
              <a:rPr altLang="en-IN" dirty="0" lang="en-US">
                <a:solidFill>
                  <a:srgbClr val="0070C0"/>
                </a:solidFill>
              </a:rPr>
              <a:t>utes</a:t>
            </a:r>
            <a:r>
              <a:rPr altLang="en-IN" dirty="0" lang="en-US">
                <a:solidFill>
                  <a:srgbClr val="0070C0"/>
                </a:solidFill>
              </a:rPr>
              <a:t>)</a:t>
            </a:r>
            <a:endParaRPr altLang="en-US" lang="zh-CN"/>
          </a:p>
        </p:txBody>
      </p:sp>
      <p:sp>
        <p:nvSpPr>
          <p:cNvPr id="104858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b="1" sz="3200" lang="en-US" smtClean="0"/>
              <a:t>1</a:t>
            </a:fld>
            <a:endParaRPr b="1" dirty="0" sz="3200" lang="en-US"/>
          </a:p>
        </p:txBody>
      </p:sp>
      <p:sp>
        <p:nvSpPr>
          <p:cNvPr id="1048588" name="Rectangle 2"/>
          <p:cNvSpPr>
            <a:spLocks noChangeArrowheads="1"/>
          </p:cNvSpPr>
          <p:nvPr/>
        </p:nvSpPr>
        <p:spPr bwMode="auto">
          <a:xfrm>
            <a:off x="0" y="49530"/>
            <a:ext cx="182880" cy="358140"/>
          </a:xfrm>
          <a:prstGeom prst="rect"/>
          <a:noFill/>
          <a:ln>
            <a:noFill/>
          </a:ln>
          <a:effectLst/>
        </p:spPr>
        <p:txBody>
          <a:bodyPr anchor="ctr" anchorCtr="0" bIns="45720" compatLnSpc="1" lIns="91440" numCol="1" rIns="91440" tIns="45720" vert="horz" wrap="none">
            <a:prstTxWarp prst="textNoShape"/>
            <a:spAutoFit/>
          </a:bodyPr>
          <a:p>
            <a:endParaRPr lang="en-IN"/>
          </a:p>
        </p:txBody>
      </p:sp>
      <p:pic>
        <p:nvPicPr>
          <p:cNvPr id="2097152" name="Picture 6"/>
          <p:cNvPicPr>
            <a:picLocks noChangeArrowheads="1"/>
          </p:cNvPicPr>
          <p:nvPr/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304800" y="724866"/>
            <a:ext cx="1600200" cy="1470025"/>
          </a:xfrm>
          <a:prstGeom prst="rect"/>
          <a:noFill/>
        </p:spPr>
      </p:pic>
      <p:sp>
        <p:nvSpPr>
          <p:cNvPr id="1048589" name="Rectangle 3"/>
          <p:cNvSpPr>
            <a:spLocks noChangeArrowheads="1"/>
          </p:cNvSpPr>
          <p:nvPr/>
        </p:nvSpPr>
        <p:spPr bwMode="auto">
          <a:xfrm>
            <a:off x="1905000" y="892457"/>
            <a:ext cx="7239000" cy="1869438"/>
          </a:xfrm>
          <a:prstGeom prst="rect"/>
          <a:noFill/>
          <a:ln>
            <a:noFill/>
          </a:ln>
          <a:effectLst/>
        </p:spPr>
        <p:txBody>
          <a:bodyPr anchor="ctr" anchorCtr="0" bIns="45720" compatLnSpc="1" lIns="91440" numCol="1" rIns="91440" tIns="45720" vert="horz" wrap="square">
            <a:prstTxWarp prst="textNoShape"/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algn="r" pos="5727700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algn="r" pos="5727700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algn="r" pos="5727700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algn="r" pos="5727700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algn="r" pos="5727700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algn="r" pos="5727700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algn="r" pos="5727700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algn="r" pos="5727700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algn="r" pos="5727700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algn="r" pos="5727700"/>
              </a:tabLst>
            </a:pPr>
            <a:r>
              <a:rPr altLang="en-US" baseline="0" b="1" cap="none" dirty="0" sz="2400" i="0" kumimoji="0" lang="en-US" normalizeH="0" strike="noStrike" u="none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Dr. N. D. Desai Faculty of Medical Science and Research,</a:t>
            </a: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algn="r" pos="5727700"/>
              </a:tabLst>
            </a:pPr>
            <a:r>
              <a:rPr altLang="en-US" baseline="0" b="1" cap="none" dirty="0" sz="2400" i="0" kumimoji="0" lang="en-US" normalizeH="0" err="1" strike="noStrike" u="none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Dharmsinh</a:t>
            </a:r>
            <a:r>
              <a:rPr altLang="en-US" baseline="0" b="1" cap="none" dirty="0" sz="2400" i="0" kumimoji="0" lang="en-US" normalizeH="0" strike="noStrike" u="none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Desai University, Nadiad</a:t>
            </a:r>
            <a:endParaRPr altLang="en-US" baseline="0" b="0" cap="none" dirty="0" sz="800" i="0" kumimoji="0" lang="en-US" normalizeH="0" strike="noStrike" u="none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algn="r" pos="5727700"/>
              </a:tabLst>
            </a:pPr>
            <a:r>
              <a:rPr altLang="en-US" baseline="0" b="1" cap="none" dirty="0" sz="2400" i="0" kumimoji="0" lang="en-US" normalizeH="0" strike="noStrike" u="none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	</a:t>
            </a:r>
            <a:endParaRPr altLang="en-US" baseline="0" b="0" cap="none" dirty="0" sz="800" i="0" kumimoji="0" lang="en-US" normalizeH="0" strike="noStrike" u="none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algn="r" pos="5727700"/>
              </a:tabLst>
            </a:pPr>
            <a:endParaRPr altLang="en-US" baseline="0" b="0" cap="none" dirty="0" sz="2400" i="0" kumimoji="0" lang="en-US" normalizeH="0" strike="noStrike" u="none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dirty="0" lang="en-IN">
                <a:solidFill>
                  <a:srgbClr val="FF0000"/>
                </a:solidFill>
              </a:rPr>
              <a:t>Case record form/ Data collection tool</a:t>
            </a:r>
          </a:p>
        </p:txBody>
      </p:sp>
      <p:sp>
        <p:nvSpPr>
          <p:cNvPr id="1048626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IN"/>
              <a:t>Mention about the tool which is used to collect data with list of data to be collected</a:t>
            </a:r>
          </a:p>
        </p:txBody>
      </p:sp>
      <p:sp>
        <p:nvSpPr>
          <p:cNvPr id="104862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IN">
                <a:solidFill>
                  <a:srgbClr val="FF0000"/>
                </a:solidFill>
              </a:rPr>
              <a:t>Budget</a:t>
            </a:r>
          </a:p>
        </p:txBody>
      </p:sp>
      <p:sp>
        <p:nvSpPr>
          <p:cNvPr id="1048629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IN"/>
              <a:t>Specify if any</a:t>
            </a:r>
          </a:p>
        </p:txBody>
      </p:sp>
      <p:sp>
        <p:nvSpPr>
          <p:cNvPr id="104863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IN">
                <a:solidFill>
                  <a:srgbClr val="FF0000"/>
                </a:solidFill>
              </a:rPr>
              <a:t>References </a:t>
            </a:r>
          </a:p>
        </p:txBody>
      </p:sp>
      <p:sp>
        <p:nvSpPr>
          <p:cNvPr id="104863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IN"/>
          </a:p>
        </p:txBody>
      </p:sp>
      <p:sp>
        <p:nvSpPr>
          <p:cNvPr id="104863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IN">
                <a:solidFill>
                  <a:srgbClr val="FF0000"/>
                </a:solidFill>
              </a:rPr>
              <a:t>Study Title</a:t>
            </a:r>
          </a:p>
        </p:txBody>
      </p:sp>
      <p:sp>
        <p:nvSpPr>
          <p:cNvPr id="1048596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IN"/>
              <a:t>Dissertation/ Research proposal</a:t>
            </a:r>
          </a:p>
          <a:p>
            <a:r>
              <a:rPr dirty="0" lang="en-IN"/>
              <a:t>Names of Principle Investigator (PI) / Co-PI</a:t>
            </a:r>
          </a:p>
          <a:p>
            <a:r>
              <a:rPr dirty="0" lang="en-IN"/>
              <a:t>Name of Department</a:t>
            </a:r>
          </a:p>
        </p:txBody>
      </p:sp>
      <p:sp>
        <p:nvSpPr>
          <p:cNvPr id="104859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sz="3600" lang="en-US" smtClean="0"/>
              <a:t>2</a:t>
            </a:fld>
            <a:endParaRPr dirty="0" sz="3600"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IN">
                <a:solidFill>
                  <a:srgbClr val="FF0000"/>
                </a:solidFill>
              </a:rPr>
              <a:t>Introduction of Study</a:t>
            </a:r>
          </a:p>
        </p:txBody>
      </p:sp>
      <p:sp>
        <p:nvSpPr>
          <p:cNvPr id="104859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p>
            <a:pPr algn="just"/>
            <a:r>
              <a:rPr dirty="0" lang="en-IN"/>
              <a:t>Provide the rationale behind the work, importance (significance) of the study</a:t>
            </a:r>
          </a:p>
          <a:p>
            <a:pPr algn="just"/>
            <a:r>
              <a:rPr dirty="0" lang="en-IN"/>
              <a:t>Describe the situation and specify clearly the gaps in the existing knowledge/inconclusive</a:t>
            </a:r>
          </a:p>
          <a:p>
            <a:pPr algn="just">
              <a:buNone/>
            </a:pPr>
            <a:r>
              <a:rPr dirty="0" lang="en-IN"/>
              <a:t>    evidence</a:t>
            </a:r>
          </a:p>
          <a:p>
            <a:pPr algn="just"/>
            <a:r>
              <a:rPr dirty="0" lang="en-IN"/>
              <a:t>Describe the experimental design and how it will accomplish the stated objectives</a:t>
            </a:r>
          </a:p>
          <a:p>
            <a:pPr algn="just"/>
            <a:r>
              <a:rPr dirty="0" lang="en-IN"/>
              <a:t>Describes what is expected to be achieved or gained from the proposed research</a:t>
            </a:r>
          </a:p>
          <a:p>
            <a:pPr algn="just"/>
            <a:endParaRPr dirty="0" lang="en-IN"/>
          </a:p>
          <a:p>
            <a:pPr algn="just"/>
            <a:endParaRPr dirty="0" lang="en-IN"/>
          </a:p>
          <a:p>
            <a:pPr algn="just"/>
            <a:endParaRPr dirty="0" lang="en-IN"/>
          </a:p>
        </p:txBody>
      </p:sp>
      <p:sp>
        <p:nvSpPr>
          <p:cNvPr id="104860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sz="3200" lang="en-US" smtClean="0"/>
              <a:t>3</a:t>
            </a:fld>
            <a:endParaRPr dirty="0" sz="3200"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IN">
                <a:solidFill>
                  <a:srgbClr val="FF0000"/>
                </a:solidFill>
              </a:rPr>
              <a:t>Aims &amp; Objectives </a:t>
            </a:r>
          </a:p>
        </p:txBody>
      </p:sp>
      <p:sp>
        <p:nvSpPr>
          <p:cNvPr id="104860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4375" lnSpcReduction="20000"/>
          </a:bodyPr>
          <a:p>
            <a:pPr algn="just"/>
            <a:endParaRPr dirty="0" lang="en-US"/>
          </a:p>
          <a:p>
            <a:pPr algn="just"/>
            <a:r>
              <a:rPr dirty="0" lang="en-IN"/>
              <a:t>Aims &amp; Objectives should be specific, to the point and achievable</a:t>
            </a:r>
          </a:p>
          <a:p>
            <a:pPr algn="just"/>
            <a:r>
              <a:rPr dirty="0" lang="en-US"/>
              <a:t>Objectives should follow the "SMART” criteria (specific, measurable, achievable, relevant and timebound)</a:t>
            </a:r>
          </a:p>
          <a:p>
            <a:pPr algn="just"/>
            <a:r>
              <a:rPr dirty="0" lang="en-US"/>
              <a:t>Major focus of research can be stated as primary objective and rest can be the secondary objectives.</a:t>
            </a:r>
          </a:p>
          <a:p>
            <a:pPr algn="just"/>
            <a:r>
              <a:rPr dirty="0" lang="en-US"/>
              <a:t>Restrict to a maximum of 3-4 objectives.</a:t>
            </a:r>
            <a:endParaRPr dirty="0" lang="en-IN"/>
          </a:p>
          <a:p>
            <a:pPr algn="just"/>
            <a:r>
              <a:rPr dirty="0" lang="en-IN"/>
              <a:t>It should give a clear notion of what is to be described, determined, identified, compared or confirmed</a:t>
            </a:r>
          </a:p>
        </p:txBody>
      </p:sp>
      <p:sp>
        <p:nvSpPr>
          <p:cNvPr id="104860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sz="3600" lang="en-US" smtClean="0"/>
              <a:t>4</a:t>
            </a:fld>
            <a:endParaRPr dirty="0" sz="3600"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IN">
                <a:solidFill>
                  <a:srgbClr val="FF0000"/>
                </a:solidFill>
              </a:rPr>
              <a:t>Study Methodology</a:t>
            </a:r>
            <a:endParaRPr dirty="0" lang="en-IN"/>
          </a:p>
        </p:txBody>
      </p:sp>
      <p:sp>
        <p:nvSpPr>
          <p:cNvPr id="104860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5121275"/>
          </a:xfrm>
        </p:spPr>
        <p:txBody>
          <a:bodyPr>
            <a:normAutofit fontScale="93750" lnSpcReduction="20000"/>
          </a:bodyPr>
          <a:p>
            <a:r>
              <a:rPr dirty="0" lang="en-US"/>
              <a:t>Put OBJECTIVE-WISE METHODOLOGY </a:t>
            </a:r>
          </a:p>
          <a:p>
            <a:r>
              <a:rPr dirty="0" lang="en-US"/>
              <a:t>Study Design</a:t>
            </a:r>
          </a:p>
          <a:p>
            <a:r>
              <a:rPr dirty="0" lang="en-US"/>
              <a:t>Study Setting: Location where the study is planned to be conducted. </a:t>
            </a:r>
          </a:p>
          <a:p>
            <a:r>
              <a:rPr dirty="0" lang="en-US"/>
              <a:t>Study time line</a:t>
            </a:r>
          </a:p>
          <a:p>
            <a:r>
              <a:rPr dirty="0" lang="en-US"/>
              <a:t>Study Population: Who are the participants of the study ( Eg: Specific age groups)</a:t>
            </a:r>
          </a:p>
          <a:p>
            <a:r>
              <a:rPr dirty="0" lang="en-US"/>
              <a:t>Sample Size: Number of participants estimated scientifically based on findings from literature review. </a:t>
            </a:r>
          </a:p>
          <a:p>
            <a:r>
              <a:rPr dirty="0" lang="en-US"/>
              <a:t>Sampling technique: Explain how participants are selected</a:t>
            </a:r>
            <a:endParaRPr dirty="0" lang="en-IN"/>
          </a:p>
        </p:txBody>
      </p:sp>
      <p:sp>
        <p:nvSpPr>
          <p:cNvPr id="104860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IN"/>
          </a:p>
        </p:txBody>
      </p:sp>
      <p:sp>
        <p:nvSpPr>
          <p:cNvPr id="104860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/>
          </a:bodyPr>
          <a:p>
            <a:pPr algn="just"/>
            <a:r>
              <a:rPr dirty="0" lang="en-US"/>
              <a:t>Study variables: Mention the dependent and independent variables.</a:t>
            </a:r>
          </a:p>
          <a:p>
            <a:pPr algn="just"/>
            <a:r>
              <a:rPr dirty="0" lang="en-US"/>
              <a:t>Method of Data collection: How the data collection is planned to be conducted can be mentioned ( Eg: Survey/Interview) </a:t>
            </a:r>
          </a:p>
          <a:p>
            <a:pPr algn="just"/>
            <a:r>
              <a:rPr dirty="0" lang="en-IN"/>
              <a:t>Details of written informed consent (if applicable)</a:t>
            </a:r>
          </a:p>
          <a:p>
            <a:pPr algn="just"/>
            <a:r>
              <a:rPr dirty="0" lang="en-US"/>
              <a:t>Study tools : Mention the instruments used to collect data.</a:t>
            </a:r>
          </a:p>
          <a:p>
            <a:pPr algn="just"/>
            <a:r>
              <a:rPr dirty="0" lang="en-US"/>
              <a:t>Data Analysis Plan: How the collected data is planned to be analyzed can be mentioned</a:t>
            </a:r>
            <a:endParaRPr dirty="0" lang="en-IN"/>
          </a:p>
        </p:txBody>
      </p:sp>
      <p:sp>
        <p:nvSpPr>
          <p:cNvPr id="104860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5287963"/>
          </a:xfrm>
        </p:spPr>
        <p:txBody>
          <a:bodyPr>
            <a:normAutofit/>
          </a:bodyPr>
          <a:p>
            <a:pPr>
              <a:buNone/>
            </a:pPr>
            <a:r>
              <a:rPr dirty="0" sz="3600" lang="en-IN">
                <a:solidFill>
                  <a:srgbClr val="FF0000"/>
                </a:solidFill>
              </a:rPr>
              <a:t>	Inclusion Criteria</a:t>
            </a:r>
          </a:p>
          <a:p>
            <a:endParaRPr dirty="0" sz="3600" lang="en-IN"/>
          </a:p>
          <a:p>
            <a:r>
              <a:rPr dirty="0" sz="3600" lang="en-IN"/>
              <a:t>Attributes of subjects that are essential for their selection to participate</a:t>
            </a:r>
          </a:p>
        </p:txBody>
      </p:sp>
      <p:sp>
        <p:nvSpPr>
          <p:cNvPr id="1048617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5287963"/>
          </a:xfrm>
        </p:spPr>
        <p:txBody>
          <a:bodyPr>
            <a:normAutofit/>
          </a:bodyPr>
          <a:p>
            <a:pPr>
              <a:buNone/>
            </a:pPr>
            <a:r>
              <a:rPr dirty="0" sz="3600" lang="en-IN">
                <a:solidFill>
                  <a:srgbClr val="FF0000"/>
                </a:solidFill>
              </a:rPr>
              <a:t>	Exclusion Criteria</a:t>
            </a:r>
          </a:p>
          <a:p>
            <a:endParaRPr dirty="0" sz="3600" lang="en-IN"/>
          </a:p>
          <a:p>
            <a:r>
              <a:rPr dirty="0" sz="3600" lang="en-IN"/>
              <a:t>Responses of subjects that require their removal as subjects</a:t>
            </a:r>
          </a:p>
        </p:txBody>
      </p:sp>
      <p:sp>
        <p:nvSpPr>
          <p:cNvPr id="104861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sz="3600" lang="en-US" smtClean="0"/>
              <a:t>7</a:t>
            </a:fld>
            <a:endParaRPr dirty="0" sz="3600"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IN">
                <a:solidFill>
                  <a:srgbClr val="FF0000"/>
                </a:solidFill>
              </a:rPr>
              <a:t>Study Flow chart (optional) </a:t>
            </a:r>
          </a:p>
        </p:txBody>
      </p:sp>
      <p:sp>
        <p:nvSpPr>
          <p:cNvPr id="1048620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IN"/>
          </a:p>
        </p:txBody>
      </p:sp>
      <p:sp>
        <p:nvSpPr>
          <p:cNvPr id="104862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sz="3200" lang="en-US" smtClean="0"/>
              <a:t>8</a:t>
            </a:fld>
            <a:endParaRPr dirty="0" sz="3200"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IN">
                <a:solidFill>
                  <a:srgbClr val="FF0000"/>
                </a:solidFill>
              </a:rPr>
              <a:t>Ethical Consideration</a:t>
            </a:r>
            <a:endParaRPr b="1" dirty="0" lang="en-IN">
              <a:solidFill>
                <a:srgbClr val="FF0000"/>
              </a:solidFill>
            </a:endParaRPr>
          </a:p>
        </p:txBody>
      </p:sp>
      <p:sp>
        <p:nvSpPr>
          <p:cNvPr id="104862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IN"/>
              <a:t>Mention if any</a:t>
            </a:r>
          </a:p>
        </p:txBody>
      </p:sp>
      <p:sp>
        <p:nvSpPr>
          <p:cNvPr id="104862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Mock Proposal Presentation</dc:title>
  <dc:creator>Shailesh</dc:creator>
  <cp:lastModifiedBy>rahul damor</cp:lastModifiedBy>
  <dcterms:created xsi:type="dcterms:W3CDTF">2006-08-15T13:00:00Z</dcterms:created>
  <dcterms:modified xsi:type="dcterms:W3CDTF">2026-04-15T05:42:34Z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d8f55b5457a34eb1865604ae38d30f61</vt:lpwstr>
  </property>
</Properties>
</file>